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2.jpeg" ContentType="image/jpeg"/>
  <Override PartName="/ppt/media/image51.jpeg" ContentType="image/jpeg"/>
  <Override PartName="/ppt/media/image50.jpeg" ContentType="image/jpeg"/>
  <Override PartName="/ppt/media/image49.png" ContentType="image/png"/>
  <Override PartName="/ppt/media/image48.jpeg" ContentType="image/jpeg"/>
  <Override PartName="/ppt/media/image47.jpeg" ContentType="image/jpeg"/>
  <Override PartName="/ppt/media/image21.png" ContentType="image/png"/>
  <Override PartName="/ppt/media/image20.jpeg" ContentType="image/jpeg"/>
  <Override PartName="/ppt/media/image3.png" ContentType="image/png"/>
  <Override PartName="/ppt/media/image38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3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28.jpeg" ContentType="image/jpeg"/>
  <Override PartName="/ppt/media/image7.png" ContentType="image/png"/>
  <Override PartName="/ppt/media/image2.png" ContentType="image/png"/>
  <Override PartName="/ppt/media/image37.png" ContentType="image/png"/>
  <Override PartName="/ppt/media/image11.png" ContentType="image/png"/>
  <Override PartName="/ppt/media/image43.jpeg" ContentType="image/jpeg"/>
  <Override PartName="/ppt/media/image1.jpeg" ContentType="image/jpeg"/>
  <Override PartName="/ppt/media/image16.jpeg" ContentType="image/jpeg"/>
  <Override PartName="/ppt/media/image41.png" ContentType="image/png"/>
  <Override PartName="/ppt/media/image22.png" ContentType="image/png"/>
  <Override PartName="/ppt/media/image46.jpeg" ContentType="image/jpeg"/>
  <Override PartName="/ppt/media/image5.png" ContentType="image/png"/>
  <Override PartName="/ppt/media/image53.jpeg" ContentType="image/jpeg"/>
  <Override PartName="/ppt/media/image10.jpeg" ContentType="image/jpeg"/>
  <Override PartName="/ppt/media/image34.png" ContentType="image/png"/>
  <Override PartName="/ppt/media/image6.jpeg" ContentType="image/jpeg"/>
  <Override PartName="/ppt/media/image8.png" ContentType="image/png"/>
  <Override PartName="/ppt/media/image23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12.png" ContentType="image/png"/>
  <Override PartName="/ppt/media/image45.jpeg" ContentType="image/jpeg"/>
  <Override PartName="/ppt/media/image32.jpeg" ContentType="image/jpeg"/>
  <Override PartName="/ppt/media/image33.png" ContentType="image/png"/>
  <Override PartName="/ppt/media/image35.png" ContentType="image/png"/>
  <Override PartName="/ppt/media/image36.png" ContentType="image/png"/>
  <Override PartName="/ppt/media/image40.png" ContentType="image/png"/>
  <Override PartName="/ppt/media/image42.jpeg" ContentType="image/jpeg"/>
  <Override PartName="/ppt/media/image4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x="12192000" cy="6858000"/>
  <p:notesSz cx="70104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771840" y="493920"/>
            <a:ext cx="10637640" cy="2137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776160" y="3849840"/>
            <a:ext cx="1064232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29440" y="133992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22944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776160" y="3849840"/>
            <a:ext cx="5193360" cy="22917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3086280" y="1339560"/>
            <a:ext cx="6022080" cy="480492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77076B7B-EAF2-421E-A2A0-2419957EB1C5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" name="Picture 3" descr=""/>
          <p:cNvPicPr/>
          <p:nvPr/>
        </p:nvPicPr>
        <p:blipFill>
          <a:blip r:embed="rId4"/>
          <a:stretch/>
        </p:blipFill>
        <p:spPr>
          <a:xfrm>
            <a:off x="3166200" y="1039320"/>
            <a:ext cx="5859360" cy="2430360"/>
          </a:xfrm>
          <a:prstGeom prst="rect">
            <a:avLst/>
          </a:prstGeom>
          <a:ln>
            <a:noFill/>
          </a:ln>
        </p:spPr>
      </p:pic>
      <p:sp>
        <p:nvSpPr>
          <p:cNvPr id="6" name="Line 4"/>
          <p:cNvSpPr/>
          <p:nvPr/>
        </p:nvSpPr>
        <p:spPr>
          <a:xfrm>
            <a:off x="1303560" y="3201840"/>
            <a:ext cx="9584280" cy="360"/>
          </a:xfrm>
          <a:prstGeom prst="line">
            <a:avLst/>
          </a:prstGeom>
          <a:ln w="28440">
            <a:solidFill>
              <a:srgbClr val="6226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1303560" y="3600360"/>
            <a:ext cx="9584280" cy="91584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Level50PT – Title Here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44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35PT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-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Inser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Head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ing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191A91A5-FE6B-49BB-8AEE-CDE3EC51AB29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776160" y="1339920"/>
            <a:ext cx="10642320" cy="48049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Level20PT Click to edit Master text styles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18PT Third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6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16PT Fourth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Click to edit Master text styles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18PT Third level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6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16PT Fourth level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7" descr=""/>
          <p:cNvPicPr/>
          <p:nvPr/>
        </p:nvPicPr>
        <p:blipFill>
          <a:blip r:embed="rId4"/>
          <a:stretch/>
        </p:blipFill>
        <p:spPr>
          <a:xfrm>
            <a:off x="270000" y="298440"/>
            <a:ext cx="3638160" cy="1508760"/>
          </a:xfrm>
          <a:prstGeom prst="rect">
            <a:avLst/>
          </a:prstGeom>
          <a:ln>
            <a:noFill/>
          </a:ln>
        </p:spPr>
      </p:pic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74360" y="4037400"/>
            <a:ext cx="10612440" cy="2772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Level20PT – subhead options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9441317C-743D-49BB-A322-D20C9621FDB8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774360" y="2016360"/>
            <a:ext cx="10612440" cy="1918800"/>
          </a:xfrm>
          <a:prstGeom prst="rect">
            <a:avLst/>
          </a:prstGeom>
        </p:spPr>
        <p:txBody>
          <a:bodyPr lIns="0" rIns="0" tIns="0" bIns="0"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Level40PT – Insert </a:t>
            </a: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
</a:t>
            </a: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Descriptive Title Here</a:t>
            </a: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
</a:t>
            </a:r>
            <a:r>
              <a:rPr b="0" lang="en-US" sz="4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(Max 3 Lines)</a:t>
            </a:r>
            <a:endParaRPr b="0" lang="en-US" sz="4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5" descr=""/>
          <p:cNvPicPr/>
          <p:nvPr/>
        </p:nvPicPr>
        <p:blipFill>
          <a:blip r:embed="rId5"/>
          <a:srcRect l="0" t="0" r="2789" b="0"/>
          <a:stretch/>
        </p:blipFill>
        <p:spPr>
          <a:xfrm rot="16200000">
            <a:off x="7152840" y="1794600"/>
            <a:ext cx="5295960" cy="1707480"/>
          </a:xfrm>
          <a:prstGeom prst="rect">
            <a:avLst/>
          </a:prstGeom>
          <a:ln>
            <a:noFill/>
          </a:ln>
        </p:spPr>
      </p:pic>
      <p:sp>
        <p:nvSpPr>
          <p:cNvPr id="9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29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771840" y="1910880"/>
            <a:ext cx="10637640" cy="425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Level12PT Click to edit Master text styles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1020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35PT - Insert Heading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(Max two lines)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ABAD87C9-90B5-4B7C-B675-6CEF6DDCC56F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70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71840" y="1351440"/>
            <a:ext cx="10637640" cy="4809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Level12PT Click to edit Master text style</a:t>
            </a:r>
            <a:endParaRPr b="0" lang="en-US" sz="12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35PT - Insert Heading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FE45A1DC-FE9B-4111-98C2-1B79A9EA9666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211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EC545317-20EF-49C3-A11C-D513447A7160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1303560" y="2094480"/>
            <a:ext cx="9584280" cy="91584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Level50PT – Section Divider</a:t>
            </a:r>
            <a:endParaRPr b="0" lang="en-US" sz="6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1303920" y="3461040"/>
            <a:ext cx="9583560" cy="135396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Level30PT – Descriptive Title Here </a:t>
            </a: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
</a:t>
            </a:r>
            <a:r>
              <a:rPr b="0" lang="en-US" sz="3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(Max 2 lines)</a:t>
            </a:r>
            <a:endParaRPr b="0" lang="en-US" sz="3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Line 6"/>
          <p:cNvSpPr/>
          <p:nvPr/>
        </p:nvSpPr>
        <p:spPr>
          <a:xfrm>
            <a:off x="1303560" y="3235680"/>
            <a:ext cx="9584280" cy="360"/>
          </a:xfrm>
          <a:prstGeom prst="line">
            <a:avLst/>
          </a:prstGeom>
          <a:ln w="28440">
            <a:solidFill>
              <a:srgbClr val="4f35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254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1020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35PT - Insert Heading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(Max two lines)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1A1686DA-1539-4F95-AFA4-9A5080F53C68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776160" y="1913760"/>
            <a:ext cx="10642320" cy="423108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Level20PT Click to edit Master text styles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18PT Third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 PT Fourth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Click to edit Master text styles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2004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20PT Second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18PT Third level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6226a7"/>
              </a:buClr>
              <a:buFont typeface="LucidaGrande"/>
              <a:buChar char="▸"/>
            </a:pPr>
            <a:r>
              <a:rPr b="0" lang="en-US" sz="18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 PT Fourth level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41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8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295" name="Picture 9" descr=""/>
          <p:cNvPicPr/>
          <p:nvPr/>
        </p:nvPicPr>
        <p:blipFill>
          <a:blip r:embed="rId3"/>
          <a:stretch/>
        </p:blipFill>
        <p:spPr>
          <a:xfrm>
            <a:off x="10705680" y="6299280"/>
            <a:ext cx="1376280" cy="57060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77112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8425080" y="6508800"/>
            <a:ext cx="27356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9aa1a5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© 2017 Xperi. Confidential. Do not distribute.</a:t>
            </a:r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title"/>
          </p:nvPr>
        </p:nvSpPr>
        <p:spPr>
          <a:xfrm>
            <a:off x="771840" y="493920"/>
            <a:ext cx="10637640" cy="46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35PT - Insert Heading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sldNum"/>
          </p:nvPr>
        </p:nvSpPr>
        <p:spPr>
          <a:xfrm>
            <a:off x="322560" y="6478920"/>
            <a:ext cx="356760" cy="1908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77A6250C-8B6E-453B-BC9E-0A3E2D7E1055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771840" y="1351440"/>
            <a:ext cx="10637640" cy="479520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Click to edit the outline text format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Second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Third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Fourth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Fifth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Sixth Outline Level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1e2122"/>
                </a:solidFill>
                <a:uFill>
                  <a:solidFill>
                    <a:srgbClr val="ffffff"/>
                  </a:solidFill>
                </a:uFill>
                <a:latin typeface="Arial"/>
                <a:ea typeface="DIN Next LT Pro Medium"/>
              </a:rPr>
              <a:t>Seventh Outline LevelInsert Photo Here</a:t>
            </a:r>
            <a:endParaRPr b="0" lang="en-US" sz="20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205640" y="4064760"/>
            <a:ext cx="9584280" cy="91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Detecting human body parts and Building Skeleton Models using Deep Convolutional Neural Networks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TextShape 3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many articles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Tested multiple models and searched databases for training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Implemented a fully convolutional neural network for segmentation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Learned how to import pretrained models such as VGG, ResNet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Studied for a few weeks FasterRCNN, FastMaskRCNN and drew their schematics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Trained FastMaskRCNN for instance segmentation on COCO dataset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Trained FastMaskRCNN for body parts detection and segmentation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Modifying FastMaskRCNN for human detection and body parts segmentation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6226a7"/>
              </a:buClr>
              <a:buSzPct val="105000"/>
              <a:buFont typeface="LucidaGrande"/>
              <a:buChar char="‣"/>
            </a:pPr>
            <a:r>
              <a:rPr b="1" lang="en-US" sz="20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TextShape 4"/>
          <p:cNvSpPr txBox="1"/>
          <p:nvPr/>
        </p:nvSpPr>
        <p:spPr>
          <a:xfrm>
            <a:off x="776160" y="133992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5ACE9197-95DA-4005-AE7C-B8BD3933A703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1" name="TextShape 5"/>
          <p:cNvSpPr txBox="1"/>
          <p:nvPr/>
        </p:nvSpPr>
        <p:spPr>
          <a:xfrm>
            <a:off x="772200" y="5317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What I did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TextShape 3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TextShape 4"/>
          <p:cNvSpPr txBox="1"/>
          <p:nvPr/>
        </p:nvSpPr>
        <p:spPr>
          <a:xfrm>
            <a:off x="776160" y="133992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D6554C80-E57C-47B3-9A21-6D26BC442CD9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6" name="TextShape 5"/>
          <p:cNvSpPr txBox="1"/>
          <p:nvPr/>
        </p:nvSpPr>
        <p:spPr>
          <a:xfrm>
            <a:off x="772200" y="5317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Articles, models and databases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274320" y="1188720"/>
            <a:ext cx="5634720" cy="365760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7220160" y="822960"/>
            <a:ext cx="4575600" cy="374796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2753280" y="4680720"/>
            <a:ext cx="3546000" cy="199440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4"/>
          <a:stretch/>
        </p:blipFill>
        <p:spPr>
          <a:xfrm>
            <a:off x="6349680" y="4702680"/>
            <a:ext cx="2702880" cy="199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TextShape 3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TextShape 4"/>
          <p:cNvSpPr txBox="1"/>
          <p:nvPr/>
        </p:nvSpPr>
        <p:spPr>
          <a:xfrm>
            <a:off x="776160" y="133992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3AB0FD07-BAD0-41A8-9FC2-E1FBB709AE09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5" name="TextShape 5"/>
          <p:cNvSpPr txBox="1"/>
          <p:nvPr/>
        </p:nvSpPr>
        <p:spPr>
          <a:xfrm>
            <a:off x="772200" y="5317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Implemented a fully convolutional neural network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365760" y="1374480"/>
            <a:ext cx="5359320" cy="301464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6217920" y="1360800"/>
            <a:ext cx="5383440" cy="302832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4450320" y="4555080"/>
            <a:ext cx="3047760" cy="2028600"/>
          </a:xfrm>
          <a:prstGeom prst="rect">
            <a:avLst/>
          </a:prstGeom>
          <a:ln>
            <a:noFill/>
          </a:ln>
        </p:spPr>
      </p:pic>
      <p:sp>
        <p:nvSpPr>
          <p:cNvPr id="359" name="TextShape 6"/>
          <p:cNvSpPr txBox="1"/>
          <p:nvPr/>
        </p:nvSpPr>
        <p:spPr>
          <a:xfrm>
            <a:off x="8016120" y="4572000"/>
            <a:ext cx="28652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Ground truth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7"/>
          <p:cNvSpPr txBox="1"/>
          <p:nvPr/>
        </p:nvSpPr>
        <p:spPr>
          <a:xfrm>
            <a:off x="1524240" y="4514760"/>
            <a:ext cx="231660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Segmented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TextShape 3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TextShape 4"/>
          <p:cNvSpPr txBox="1"/>
          <p:nvPr/>
        </p:nvSpPr>
        <p:spPr>
          <a:xfrm>
            <a:off x="776160" y="133992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76C509C-D60C-435B-82B4-5C4342EBFFD8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5" name="TextShape 5"/>
          <p:cNvSpPr txBox="1"/>
          <p:nvPr/>
        </p:nvSpPr>
        <p:spPr>
          <a:xfrm>
            <a:off x="772200" y="5317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St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u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di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d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fo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w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w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ek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s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N,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k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d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dr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w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th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ei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sc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h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ati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cs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gi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ve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th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or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flo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w 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co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d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e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274320" y="2180880"/>
            <a:ext cx="5070600" cy="330552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5486400" y="2286000"/>
            <a:ext cx="6548400" cy="2000160"/>
          </a:xfrm>
          <a:prstGeom prst="rect">
            <a:avLst/>
          </a:prstGeom>
          <a:ln>
            <a:noFill/>
          </a:ln>
        </p:spPr>
      </p:pic>
      <p:sp>
        <p:nvSpPr>
          <p:cNvPr id="368" name="TextShape 6"/>
          <p:cNvSpPr txBox="1"/>
          <p:nvPr/>
        </p:nvSpPr>
        <p:spPr>
          <a:xfrm>
            <a:off x="1371600" y="5482800"/>
            <a:ext cx="265176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te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7"/>
          <p:cNvSpPr txBox="1"/>
          <p:nvPr/>
        </p:nvSpPr>
        <p:spPr>
          <a:xfrm>
            <a:off x="7132320" y="5486400"/>
            <a:ext cx="32918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F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M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as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k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R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C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
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TextShape 3"/>
          <p:cNvSpPr txBox="1"/>
          <p:nvPr/>
        </p:nvSpPr>
        <p:spPr>
          <a:xfrm>
            <a:off x="776160" y="1340280"/>
            <a:ext cx="10642320" cy="48049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TextShape 4"/>
          <p:cNvSpPr txBox="1"/>
          <p:nvPr/>
        </p:nvSpPr>
        <p:spPr>
          <a:xfrm>
            <a:off x="776160" y="1339920"/>
            <a:ext cx="10642320" cy="480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1DF0115-C21A-49F1-BA87-6CA255DEE6B2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4" name="TextShape 5"/>
          <p:cNvSpPr txBox="1"/>
          <p:nvPr/>
        </p:nvSpPr>
        <p:spPr>
          <a:xfrm>
            <a:off x="772200" y="5317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Trained FastMaskRCNN for instance segmentation on COCO dataset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457200" y="1834200"/>
            <a:ext cx="3108960" cy="191484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457200" y="3931920"/>
            <a:ext cx="3117240" cy="192024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3931920" y="1815120"/>
            <a:ext cx="2834640" cy="190152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4"/>
          <a:stretch/>
        </p:blipFill>
        <p:spPr>
          <a:xfrm>
            <a:off x="3931920" y="3931920"/>
            <a:ext cx="2871720" cy="1920240"/>
          </a:xfrm>
          <a:prstGeom prst="rect">
            <a:avLst/>
          </a:prstGeom>
          <a:ln>
            <a:noFill/>
          </a:ln>
        </p:spPr>
      </p:pic>
      <p:sp>
        <p:nvSpPr>
          <p:cNvPr id="379" name="TextShape 6"/>
          <p:cNvSpPr txBox="1"/>
          <p:nvPr/>
        </p:nvSpPr>
        <p:spPr>
          <a:xfrm>
            <a:off x="6949440" y="1828800"/>
            <a:ext cx="6400800" cy="242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B5802E36-C316-42EA-BFAB-CF50692C1C97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5"/>
          <a:stretch/>
        </p:blipFill>
        <p:spPr>
          <a:xfrm>
            <a:off x="7363080" y="1779480"/>
            <a:ext cx="3442320" cy="407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4023360"/>
            <a:ext cx="7772400" cy="2743200"/>
          </a:xfrm>
          <a:prstGeom prst="rect">
            <a:avLst/>
          </a:prstGeom>
          <a:solidFill>
            <a:srgbClr val="ffffff"/>
          </a:solidFill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TextShape 2"/>
          <p:cNvSpPr txBox="1"/>
          <p:nvPr/>
        </p:nvSpPr>
        <p:spPr>
          <a:xfrm>
            <a:off x="771840" y="49392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Trained FastMaskRCNN for body parts detection and segmentation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322560" y="6478920"/>
            <a:ext cx="356760" cy="19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fld id="{A91D6899-F862-48D8-BC1E-3100D8F218B4}" type="slidenum">
              <a:rPr b="1" lang="en-US" sz="1200" spc="-1" strike="noStrike">
                <a:solidFill>
                  <a:srgbClr val="919393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457200" y="1920240"/>
            <a:ext cx="2608920" cy="173736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3291840" y="1920240"/>
            <a:ext cx="2563920" cy="170748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6035040" y="1919520"/>
            <a:ext cx="2316600" cy="173808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4"/>
          <a:stretch/>
        </p:blipFill>
        <p:spPr>
          <a:xfrm>
            <a:off x="8503920" y="1917360"/>
            <a:ext cx="2651760" cy="1767600"/>
          </a:xfrm>
          <a:prstGeom prst="rect">
            <a:avLst/>
          </a:prstGeom>
          <a:ln>
            <a:noFill/>
          </a:ln>
        </p:spPr>
      </p:pic>
      <p:sp>
        <p:nvSpPr>
          <p:cNvPr id="388" name="CustomShape 4"/>
          <p:cNvSpPr/>
          <p:nvPr/>
        </p:nvSpPr>
        <p:spPr>
          <a:xfrm>
            <a:off x="731520" y="4937760"/>
            <a:ext cx="12801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Line 5"/>
          <p:cNvSpPr/>
          <p:nvPr/>
        </p:nvSpPr>
        <p:spPr>
          <a:xfrm flipV="1">
            <a:off x="2011680" y="4572000"/>
            <a:ext cx="8229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6"/>
          <p:cNvSpPr/>
          <p:nvPr/>
        </p:nvSpPr>
        <p:spPr>
          <a:xfrm>
            <a:off x="2926080" y="4389120"/>
            <a:ext cx="16459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Line 7"/>
          <p:cNvSpPr/>
          <p:nvPr/>
        </p:nvSpPr>
        <p:spPr>
          <a:xfrm>
            <a:off x="2011680" y="5212080"/>
            <a:ext cx="8229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8"/>
          <p:cNvSpPr/>
          <p:nvPr/>
        </p:nvSpPr>
        <p:spPr>
          <a:xfrm>
            <a:off x="2926080" y="5029200"/>
            <a:ext cx="16459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RPN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9"/>
          <p:cNvSpPr/>
          <p:nvPr/>
        </p:nvSpPr>
        <p:spPr>
          <a:xfrm>
            <a:off x="2926080" y="5669280"/>
            <a:ext cx="16459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Line 10"/>
          <p:cNvSpPr/>
          <p:nvPr/>
        </p:nvSpPr>
        <p:spPr>
          <a:xfrm>
            <a:off x="2011680" y="5212080"/>
            <a:ext cx="82296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1"/>
          <p:cNvSpPr/>
          <p:nvPr/>
        </p:nvSpPr>
        <p:spPr>
          <a:xfrm>
            <a:off x="4206240" y="4114800"/>
            <a:ext cx="822960" cy="822960"/>
          </a:xfrm>
          <a:prstGeom prst="noSmoking">
            <a:avLst>
              <a:gd name="adj" fmla="val 2700"/>
            </a:avLst>
          </a:prstGeom>
          <a:solidFill>
            <a:srgbClr val="ff3333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" descr=""/>
          <p:cNvPicPr/>
          <p:nvPr/>
        </p:nvPicPr>
        <p:blipFill>
          <a:blip r:embed="rId5"/>
          <a:stretch/>
        </p:blipFill>
        <p:spPr>
          <a:xfrm>
            <a:off x="4754880" y="5486400"/>
            <a:ext cx="765720" cy="1226880"/>
          </a:xfrm>
          <a:prstGeom prst="rect">
            <a:avLst/>
          </a:prstGeom>
          <a:ln>
            <a:noFill/>
          </a:ln>
        </p:spPr>
      </p:pic>
      <p:sp>
        <p:nvSpPr>
          <p:cNvPr id="397" name="TextShape 12"/>
          <p:cNvSpPr txBox="1"/>
          <p:nvPr/>
        </p:nvSpPr>
        <p:spPr>
          <a:xfrm>
            <a:off x="4937760" y="5029200"/>
            <a:ext cx="347472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Objectness:human/non-human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Line 13"/>
          <p:cNvSpPr/>
          <p:nvPr/>
        </p:nvSpPr>
        <p:spPr>
          <a:xfrm flipV="1">
            <a:off x="6583680" y="3657600"/>
            <a:ext cx="274320" cy="3657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700920" y="2834640"/>
            <a:ext cx="10637640" cy="46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3c4144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Thank you</a:t>
            </a:r>
            <a:endParaRPr b="0" lang="en-US" sz="1800" spc="-1" strike="noStrike">
              <a:solidFill>
                <a:srgbClr val="3c414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XPERI_MasterTemplate_May17</Template>
  <TotalTime>3257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2017-06-29T11:45:14Z</dcterms:created>
  <dc:creator>Adina Stavar</dc:creator>
  <dc:description/>
  <dc:language>en-US</dc:language>
  <cp:lastModifiedBy/>
  <cp:lastPrinted>2016-09-07T18:00:18Z</cp:lastPrinted>
  <dcterms:modified xsi:type="dcterms:W3CDTF">2017-08-01T17:20:45Z</dcterms:modified>
  <cp:revision>98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44</vt:i4>
  </property>
</Properties>
</file>